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0" r:id="rId4"/>
    <p:sldId id="327" r:id="rId5"/>
    <p:sldId id="264" r:id="rId6"/>
    <p:sldId id="334" r:id="rId7"/>
    <p:sldId id="265" r:id="rId8"/>
    <p:sldId id="303" r:id="rId9"/>
    <p:sldId id="328" r:id="rId10"/>
    <p:sldId id="329" r:id="rId11"/>
    <p:sldId id="335" r:id="rId12"/>
    <p:sldId id="339" r:id="rId13"/>
    <p:sldId id="340" r:id="rId14"/>
    <p:sldId id="341" r:id="rId15"/>
    <p:sldId id="343" r:id="rId16"/>
    <p:sldId id="345" r:id="rId17"/>
    <p:sldId id="346" r:id="rId18"/>
    <p:sldId id="347" r:id="rId19"/>
    <p:sldId id="348" r:id="rId20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5FF"/>
    <a:srgbClr val="DDEEFF"/>
    <a:srgbClr val="BDDEFF"/>
    <a:srgbClr val="22518A"/>
    <a:srgbClr val="C1FFDF"/>
    <a:srgbClr val="00DE6A"/>
    <a:srgbClr val="006666"/>
    <a:srgbClr val="E8F4F8"/>
    <a:srgbClr val="00B0AC"/>
    <a:srgbClr val="009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9" autoAdjust="0"/>
    <p:restoredTop sz="94660"/>
  </p:normalViewPr>
  <p:slideViewPr>
    <p:cSldViewPr>
      <p:cViewPr varScale="1">
        <p:scale>
          <a:sx n="111" d="100"/>
          <a:sy n="111" d="100"/>
        </p:scale>
        <p:origin x="191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C3A9-86B2-4835-B1F2-98A402C06CA9}" type="datetimeFigureOut">
              <a:rPr lang="en-US" smtClean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7200" y="838200"/>
            <a:ext cx="8382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Chapter </a:t>
            </a:r>
            <a:r>
              <a:rPr lang="en-US" sz="48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2.9</a:t>
            </a:r>
          </a:p>
          <a:p>
            <a:endParaRPr lang="en-US" sz="2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8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Construction Project Delivery Methods Continue to Change</a:t>
            </a:r>
            <a:endParaRPr lang="en-US" sz="4800" dirty="0">
              <a:solidFill>
                <a:srgbClr val="EBF5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6868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Vendors can be partners or order fillers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Proprietary product vendors can provide early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guidance</a:t>
            </a: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Provide 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design and specifications for their product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Basic material vendors may focus on competently filling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orders.</a:t>
            </a: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Likely have a breadth of knowledge on the products they sell, but not a depth of knowledge</a:t>
            </a:r>
            <a:endParaRPr lang="en-US" sz="24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All vendors can provide information on prices and availability trends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219200"/>
            <a:ext cx="60198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Delivery Systems </a:t>
            </a:r>
          </a:p>
          <a:p>
            <a:pPr indent="-228600">
              <a:tabLst>
                <a:tab pos="457200" algn="l"/>
              </a:tabLst>
            </a:pPr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Continue to Evolve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Hard bid unit costs used for civil projects, such as roads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981200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Project owner, engineer specify work items and quantities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Bidders specify unit cost for each work item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 total of the extended work item costs is the bid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Lump sum hard bid for design-bid-build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828800"/>
            <a:ext cx="86106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 single total cost is bid for project</a:t>
            </a:r>
          </a:p>
          <a:p>
            <a:pPr marL="234950" indent="-234950"/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Contractor input delayed till after award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Value engineering may be used on private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projects</a:t>
            </a: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Communicated as options for owners, shows owner that the GC has their interests in mind </a:t>
            </a:r>
            <a:endParaRPr lang="en-US" sz="24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Administratively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one of the easier delivery methods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latin typeface="Arial" charset="0"/>
                <a:cs typeface="Arial" charset="0"/>
              </a:rPr>
              <a:t>Multiple primes lump sum, hard bid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8686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General, plumbing, HVAC, electrical contractors each    bid directly to owner</a:t>
            </a:r>
          </a:p>
          <a:p>
            <a:pPr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 General expected to manage project</a:t>
            </a:r>
          </a:p>
          <a:p>
            <a:pPr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 Subs have little incentive to cooperate</a:t>
            </a:r>
          </a:p>
          <a:p>
            <a:pPr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295400"/>
            <a:ext cx="8686800" cy="182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Architect, Engineer and CM may Develop Project Together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Fast-track construction for big schedule advancement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133600"/>
            <a:ext cx="8610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Project designed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and released in pieces in order to start the project faster.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Significant task overlap achieved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Cost and quality can degrade it not managed well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Additional management and communication effort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Design-build integrates delivery in one firm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67006"/>
            <a:ext cx="838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Designers typically employed by design-build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firm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Scope, time and cost can be well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controlled and forecasted early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Design-builder’s additional risk and insurance must be managed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6868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Other delivery systems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524000"/>
            <a:ext cx="8686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Owner self performs projects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CM acts in advisory role</a:t>
            </a:r>
            <a:endParaRPr lang="en-US" sz="24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Build-operate-transfer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can sometimes be seen in multifamily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4572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Project delivery evolution continues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143000"/>
            <a:ext cx="8686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Proprietary products and systems continue to develop and improve</a:t>
            </a:r>
          </a:p>
          <a:p>
            <a:pPr marL="234950" indent="-234950"/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Design responsibility continues to distribute to many parties</a:t>
            </a:r>
          </a:p>
          <a:p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General Contractors typically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try to stick with one ore two delivery methods, but </a:t>
            </a:r>
            <a:r>
              <a:rPr lang="en-US" sz="300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are usually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more skilled in one over another. 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8382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Architect as master </a:t>
            </a: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builder</a:t>
            </a:r>
            <a:endParaRPr lang="en-US" sz="3200" dirty="0" smtClean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52600"/>
            <a:ext cx="8458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Architect once designed all building components and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Fewer 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subcontractor types with more diverse 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skills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As project complexity increased, could no longer sustain this model</a:t>
            </a:r>
            <a:endParaRPr lang="en-US" sz="24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Proprietary materials and processes increased after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1950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Manufacturers started providing systems not just components. </a:t>
            </a: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Mechanical systems started to be 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automated </a:t>
            </a:r>
            <a:endParaRPr lang="en-US" sz="24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382000" cy="2209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 more modern approach to construction</a:t>
            </a:r>
            <a:endParaRPr lang="en-US" sz="44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41148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Capital – cash, equity and credit</a:t>
            </a:r>
          </a:p>
          <a:p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Established network of vendors and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subcontractors</a:t>
            </a:r>
          </a:p>
          <a:p>
            <a:pPr lvl="1"/>
            <a:r>
              <a:rPr lang="en-US" sz="26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Continuous evaluation required</a:t>
            </a:r>
            <a:endParaRPr lang="en-US" sz="26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Attitude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, skills, knowledge and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values are aligne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 with project outcomes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152400" y="762000"/>
            <a:ext cx="8991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8925"/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To lead the project and bear risk requires: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133600"/>
            <a:ext cx="8382000" cy="4191000"/>
          </a:xfrm>
        </p:spPr>
        <p:txBody>
          <a:bodyPr>
            <a:noAutofit/>
          </a:bodyPr>
          <a:lstStyle/>
          <a:p>
            <a:pPr marL="234950" indent="-234950"/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Architects and engineers are licensed by state</a:t>
            </a:r>
          </a:p>
          <a:p>
            <a:pPr marL="234950" indent="-234950"/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/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Contractors are licensed by state, counties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and/or cities</a:t>
            </a:r>
          </a:p>
          <a:p>
            <a:pPr marL="635000" lvl="1" indent="-234950"/>
            <a:r>
              <a:rPr lang="en-US" sz="26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Subcontractors separately licensed 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/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Factory certification of installers required for some products and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</a:p>
          <a:p>
            <a:pPr marL="635000" lvl="1" indent="-234950"/>
            <a:r>
              <a:rPr lang="en-US" sz="26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GAF Roofing, TRANE, etc.  certifies installers</a:t>
            </a:r>
            <a:endParaRPr lang="en-US" sz="26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838200"/>
            <a:ext cx="81534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Appropriate Credentials </a:t>
            </a:r>
            <a:r>
              <a:rPr lang="en-US" sz="3200" dirty="0" err="1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Posessed</a:t>
            </a:r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1430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Project </a:t>
            </a:r>
            <a:r>
              <a:rPr lang="en-US" sz="44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Parties’ Perspective</a:t>
            </a:r>
            <a:endParaRPr lang="en-US" sz="44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686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Architects value global “big picture”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524000"/>
            <a:ext cx="838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These skills are needed for excellent project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design</a:t>
            </a: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Form and Function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 big picture comes first, execution details second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Risk is comparatively smaller</a:t>
            </a: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Little to no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capital </a:t>
            </a:r>
            <a:r>
              <a:rPr lang="en-US" sz="24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endParaRPr lang="en-US" sz="24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May be less concerned about cost and time than scope and grade</a:t>
            </a:r>
          </a:p>
          <a:p>
            <a:pPr marL="339725" indent="-339725"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762000"/>
            <a:ext cx="8534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Engineers focus on solving defined problems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1600200"/>
            <a:ext cx="8382000" cy="4861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Engineers are specialized by discipline (e.g. civil, mechanical, electrical)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Favor well reasoned and documented solutions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Frustrated if vendors do not supply needed information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Excellent engineering comes first, time and cost second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5344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Contractors focus on execution and results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676400"/>
            <a:ext cx="8229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Motivated by work volume, challenges and money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Have capital and appetite for risk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Some can think conceptually, many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cannot</a:t>
            </a:r>
          </a:p>
          <a:p>
            <a:pPr marL="685800" lvl="1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Modern shift to VDC Departments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Technical knowledge and communication skills vary 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greatly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5747</TotalTime>
  <Words>1066</Words>
  <Application>Microsoft Office PowerPoint</Application>
  <PresentationFormat>On-screen Show (4:3)</PresentationFormat>
  <Paragraphs>151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JF McCarthy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 McCarthy</dc:creator>
  <cp:lastModifiedBy>Brent MacDonald</cp:lastModifiedBy>
  <cp:revision>261</cp:revision>
  <dcterms:created xsi:type="dcterms:W3CDTF">2011-04-01T18:38:33Z</dcterms:created>
  <dcterms:modified xsi:type="dcterms:W3CDTF">2019-03-07T14:15:56Z</dcterms:modified>
</cp:coreProperties>
</file>